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262" r:id="rId14"/>
    <p:sldId id="261" r:id="rId15"/>
    <p:sldId id="279" r:id="rId16"/>
    <p:sldId id="263" r:id="rId17"/>
    <p:sldId id="265" r:id="rId18"/>
    <p:sldId id="264" r:id="rId19"/>
    <p:sldId id="360" r:id="rId20"/>
    <p:sldId id="359" r:id="rId21"/>
    <p:sldId id="351" r:id="rId22"/>
    <p:sldId id="355" r:id="rId23"/>
    <p:sldId id="350" r:id="rId24"/>
    <p:sldId id="356" r:id="rId25"/>
    <p:sldId id="352" r:id="rId26"/>
    <p:sldId id="354" r:id="rId27"/>
    <p:sldId id="353" r:id="rId28"/>
    <p:sldId id="349" r:id="rId29"/>
    <p:sldId id="282" r:id="rId30"/>
    <p:sldId id="283" r:id="rId31"/>
    <p:sldId id="307" r:id="rId32"/>
    <p:sldId id="284" r:id="rId33"/>
    <p:sldId id="285" r:id="rId34"/>
    <p:sldId id="309" r:id="rId35"/>
    <p:sldId id="286" r:id="rId36"/>
    <p:sldId id="287" r:id="rId37"/>
    <p:sldId id="333" r:id="rId38"/>
    <p:sldId id="314" r:id="rId39"/>
    <p:sldId id="315" r:id="rId40"/>
    <p:sldId id="334" r:id="rId41"/>
    <p:sldId id="344" r:id="rId42"/>
    <p:sldId id="281" r:id="rId43"/>
    <p:sldId id="358" r:id="rId44"/>
    <p:sldId id="357" r:id="rId45"/>
    <p:sldId id="348" r:id="rId46"/>
    <p:sldId id="346" r:id="rId47"/>
    <p:sldId id="331" r:id="rId48"/>
    <p:sldId id="318" r:id="rId49"/>
    <p:sldId id="319" r:id="rId50"/>
    <p:sldId id="320" r:id="rId51"/>
    <p:sldId id="305" r:id="rId52"/>
    <p:sldId id="296" r:id="rId53"/>
    <p:sldId id="301" r:id="rId54"/>
    <p:sldId id="302" r:id="rId55"/>
    <p:sldId id="303" r:id="rId56"/>
    <p:sldId id="304" r:id="rId57"/>
    <p:sldId id="336" r:id="rId58"/>
    <p:sldId id="337" r:id="rId59"/>
    <p:sldId id="338" r:id="rId60"/>
    <p:sldId id="339" r:id="rId61"/>
    <p:sldId id="310" r:id="rId62"/>
    <p:sldId id="288" r:id="rId63"/>
    <p:sldId id="332" r:id="rId64"/>
    <p:sldId id="311" r:id="rId65"/>
    <p:sldId id="316" r:id="rId66"/>
    <p:sldId id="317" r:id="rId67"/>
    <p:sldId id="321" r:id="rId68"/>
    <p:sldId id="322" r:id="rId69"/>
    <p:sldId id="323" r:id="rId70"/>
    <p:sldId id="325" r:id="rId71"/>
    <p:sldId id="324"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FEFEEC"/>
    <a:srgbClr val="A8EDF6"/>
    <a:srgbClr val="C1FBF8"/>
    <a:srgbClr val="5CB886"/>
    <a:srgbClr val="66E0C0"/>
    <a:srgbClr val="95EF91"/>
    <a:srgbClr val="C1F2B4"/>
    <a:srgbClr val="D9EBAB"/>
    <a:srgbClr val="F0F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5447" autoAdjust="0"/>
  </p:normalViewPr>
  <p:slideViewPr>
    <p:cSldViewPr snapToGrid="0">
      <p:cViewPr>
        <p:scale>
          <a:sx n="75" d="100"/>
          <a:sy n="75" d="100"/>
        </p:scale>
        <p:origin x="1758" y="540"/>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42</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45</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49</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(And maybe not coincidentally, by descending order of IRB involvement.)</a:t>
            </a:r>
          </a:p>
          <a:p>
            <a:endParaRPr lang="en-US" dirty="0" smtClean="0"/>
          </a:p>
          <a:p>
            <a:r>
              <a:rPr lang="en-US" dirty="0" smtClean="0"/>
              <a:t>Growing </a:t>
            </a:r>
            <a:r>
              <a:rPr lang="en-US" dirty="0" smtClean="0"/>
              <a:t>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BBMC is a Core of ~6 Faculty Statisticians and</a:t>
            </a:r>
            <a:r>
              <a:rPr lang="en-US" baseline="0" dirty="0" smtClean="0"/>
              <a:t> another ~10  staff with skills in analysis, research, and data science.</a:t>
            </a:r>
          </a:p>
          <a:p>
            <a:endParaRPr lang="en-US" baseline="0" dirty="0" smtClean="0"/>
          </a:p>
          <a:p>
            <a:r>
              <a:rPr lang="en-US" baseline="0" dirty="0" smtClean="0"/>
              <a:t>When we get a request involving the CDW, it’s reviewed by a triage team and assigned to a mix of people.  We assist with the project (ideally as the proposal is being written).  Maybe half of the time we’re also the statisticians, and half the time the PI has their own, is collaborating with a group like Julie’s.  We work with them and people with clinical expertise (especially related to how the EMR is actually being used for those processes).  </a:t>
            </a:r>
          </a:p>
          <a:p>
            <a:endParaRPr lang="en-US" baseline="0" dirty="0" smtClean="0"/>
          </a:p>
          <a:p>
            <a:r>
              <a:rPr lang="en-US" baseline="0" dirty="0" smtClean="0"/>
              <a:t>For a one-time retrospective research project, the output is usually a secured CSV.  For a project requiring enrollment, we re-use and develop some pipeline to deploy updates every morning.</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a:t>
            </a:r>
            <a:r>
              <a:rPr lang="en-US" dirty="0" smtClean="0"/>
              <a:t>we work closely with the oversight boards to</a:t>
            </a:r>
            <a:r>
              <a:rPr lang="en-US" baseline="0" dirty="0" smtClean="0"/>
              <a:t> maintain compliance &amp; improve efficiency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861348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6.png"/><Relationship Id="rId3" Type="http://schemas.openxmlformats.org/officeDocument/2006/relationships/diagramLayout" Target="../diagrams/layout1.xml"/><Relationship Id="rId21" Type="http://schemas.openxmlformats.org/officeDocument/2006/relationships/diagramQuickStyle" Target="../diagrams/quickStyle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5.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diagramDrawing" Target="../diagrams/drawing4.xml"/><Relationship Id="rId10" Type="http://schemas.openxmlformats.org/officeDocument/2006/relationships/diagramColors" Target="../diagrams/colors2.xml"/><Relationship Id="rId19" Type="http://schemas.openxmlformats.org/officeDocument/2006/relationships/diagramData" Target="../diagrams/data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Colors" Target="../diagrams/colors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project-emers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5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William-Beasley@ouhsc.edu" TargetMode="External"/><Relationship Id="rId7" Type="http://schemas.openxmlformats.org/officeDocument/2006/relationships/image" Target="../media/image4.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Thomas-Wilson@ouhsc.edu" TargetMode="External"/><Relationship Id="rId9" Type="http://schemas.openxmlformats.org/officeDocument/2006/relationships/image" Target="../media/image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William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2"/>
          <a:stretch>
            <a:fillRect/>
          </a:stretch>
        </p:blipFill>
        <p:spPr>
          <a:xfrm>
            <a:off x="6990581" y="3923423"/>
            <a:ext cx="5248920" cy="2552189"/>
          </a:xfrm>
          <a:prstGeom prst="rect">
            <a:avLst/>
          </a:prstGeom>
        </p:spPr>
      </p:pic>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8120868"/>
              </p:ext>
            </p:extLst>
          </p:nvPr>
        </p:nvGraphicFramePr>
        <p:xfrm>
          <a:off x="1778466" y="1459684"/>
          <a:ext cx="8162488" cy="4870413"/>
        </p:xfrm>
        <a:graphic>
          <a:graphicData uri="http://schemas.openxmlformats.org/drawingml/2006/table">
            <a:tbl>
              <a:tblPr/>
              <a:tblGrid>
                <a:gridCol w="2068323">
                  <a:extLst>
                    <a:ext uri="{9D8B030D-6E8A-4147-A177-3AD203B41FA5}">
                      <a16:colId xmlns:a16="http://schemas.microsoft.com/office/drawing/2014/main" xmlns="" val="1559313277"/>
                    </a:ext>
                  </a:extLst>
                </a:gridCol>
                <a:gridCol w="1218833">
                  <a:extLst>
                    <a:ext uri="{9D8B030D-6E8A-4147-A177-3AD203B41FA5}">
                      <a16:colId xmlns:a16="http://schemas.microsoft.com/office/drawing/2014/main" xmlns="" val="3124089531"/>
                    </a:ext>
                  </a:extLst>
                </a:gridCol>
                <a:gridCol w="1218833">
                  <a:extLst>
                    <a:ext uri="{9D8B030D-6E8A-4147-A177-3AD203B41FA5}">
                      <a16:colId xmlns:a16="http://schemas.microsoft.com/office/drawing/2014/main" xmlns="" val="1870573777"/>
                    </a:ext>
                  </a:extLst>
                </a:gridCol>
                <a:gridCol w="1218833">
                  <a:extLst>
                    <a:ext uri="{9D8B030D-6E8A-4147-A177-3AD203B41FA5}">
                      <a16:colId xmlns:a16="http://schemas.microsoft.com/office/drawing/2014/main" xmlns="" val="1867499287"/>
                    </a:ext>
                  </a:extLst>
                </a:gridCol>
                <a:gridCol w="1218833">
                  <a:extLst>
                    <a:ext uri="{9D8B030D-6E8A-4147-A177-3AD203B41FA5}">
                      <a16:colId xmlns:a16="http://schemas.microsoft.com/office/drawing/2014/main" xmlns="" val="428800912"/>
                    </a:ext>
                  </a:extLst>
                </a:gridCol>
                <a:gridCol w="1218833">
                  <a:extLst>
                    <a:ext uri="{9D8B030D-6E8A-4147-A177-3AD203B41FA5}">
                      <a16:colId xmlns:a16="http://schemas.microsoft.com/office/drawing/2014/main" xmlns="" val="632426053"/>
                    </a:ext>
                  </a:extLst>
                </a:gridCol>
              </a:tblGrid>
              <a:tr h="354274">
                <a:tc>
                  <a:txBody>
                    <a:bodyPr/>
                    <a:lstStyle/>
                    <a:p>
                      <a:pPr algn="ctr" fontAlgn="b"/>
                      <a:r>
                        <a:rPr lang="en-US" sz="2000" b="1" i="0" u="none" strike="noStrike" dirty="0">
                          <a:solidFill>
                            <a:srgbClr val="DDEBF7"/>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xmlns=""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87992228"/>
                  </a:ext>
                </a:extLst>
              </a:tr>
              <a:tr h="354274">
                <a:tc>
                  <a:txBody>
                    <a:bodyPr/>
                    <a:lstStyle/>
                    <a:p>
                      <a:pPr algn="l" fontAlgn="b"/>
                      <a:r>
                        <a:rPr lang="en-US" sz="2000" b="0" i="0" u="none" strike="noStrike" dirty="0">
                          <a:solidFill>
                            <a:srgbClr val="000000"/>
                          </a:solidFill>
                          <a:effectLst/>
                          <a:latin typeface="Calibri" panose="020F0502020204030204" pitchFamily="34" charset="0"/>
                        </a:rPr>
                        <a:t>Dec</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xmlns=""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xmlns="" val="3538555921"/>
                  </a:ext>
                </a:extLst>
              </a:tr>
              <a:tr h="354274">
                <a:tc>
                  <a:txBody>
                    <a:bodyPr/>
                    <a:lstStyle/>
                    <a:p>
                      <a:pPr algn="l" fontAlgn="b"/>
                      <a:r>
                        <a:rPr lang="en-US" sz="2000" b="0" i="0" u="none" strike="noStrike">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xmlns="" val="3019565123"/>
                  </a:ext>
                </a:extLst>
              </a:tr>
              <a:tr h="354274">
                <a:tc>
                  <a:txBody>
                    <a:bodyPr/>
                    <a:lstStyle/>
                    <a:p>
                      <a:pPr algn="l" fontAlgn="b"/>
                      <a:r>
                        <a:rPr lang="en-US" sz="2000" b="0" i="0" u="none" strike="noStrike">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extLst>
                  <a:ext uri="{0D108BD9-81ED-4DB2-BD59-A6C34878D82A}">
                    <a16:rowId xmlns:a16="http://schemas.microsoft.com/office/drawing/2014/main" xmlns=""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extLst>
                  <a:ext uri="{0D108BD9-81ED-4DB2-BD59-A6C34878D82A}">
                    <a16:rowId xmlns:a16="http://schemas.microsoft.com/office/drawing/2014/main" xmlns=""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extLst>
                  <a:ext uri="{0D108BD9-81ED-4DB2-BD59-A6C34878D82A}">
                    <a16:rowId xmlns:a16="http://schemas.microsoft.com/office/drawing/2014/main" xmlns="" val="2325537827"/>
                  </a:ext>
                </a:extLst>
              </a:tr>
              <a:tr h="354274">
                <a:tc>
                  <a:txBody>
                    <a:bodyPr/>
                    <a:lstStyle/>
                    <a:p>
                      <a:pPr algn="l" fontAlgn="b"/>
                      <a:r>
                        <a:rPr lang="en-US" sz="2000" b="0" i="0" u="none" strike="noStrike">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extLst>
                  <a:ext uri="{0D108BD9-81ED-4DB2-BD59-A6C34878D82A}">
                    <a16:rowId xmlns:a16="http://schemas.microsoft.com/office/drawing/2014/main" xmlns="" val="856758769"/>
                  </a:ext>
                </a:extLst>
              </a:tr>
              <a:tr h="354274">
                <a:tc>
                  <a:txBody>
                    <a:bodyPr/>
                    <a:lstStyle/>
                    <a:p>
                      <a:pPr algn="l" fontAlgn="b"/>
                      <a:r>
                        <a:rPr lang="en-US" sz="2000" b="0" i="0" u="none" strike="noStrike">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extLst>
                  <a:ext uri="{0D108BD9-81ED-4DB2-BD59-A6C34878D82A}">
                    <a16:rowId xmlns:a16="http://schemas.microsoft.com/office/drawing/2014/main" xmlns="" val="122597655"/>
                  </a:ext>
                </a:extLst>
              </a:tr>
              <a:tr h="354274">
                <a:tc>
                  <a:txBody>
                    <a:bodyPr/>
                    <a:lstStyle/>
                    <a:p>
                      <a:pPr algn="l" fontAlgn="b"/>
                      <a:r>
                        <a:rPr lang="en-US" sz="2000" b="0" i="0" u="none" strike="noStrike">
                          <a:solidFill>
                            <a:srgbClr val="000000"/>
                          </a:solidFill>
                          <a:effectLst/>
                          <a:latin typeface="Calibri" panose="020F0502020204030204" pitchFamily="34" charset="0"/>
                        </a:rPr>
                        <a:t>Aug</a:t>
                      </a: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xmlns=""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xmlns=""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Tree>
    <p:extLst>
      <p:ext uri="{BB962C8B-B14F-4D97-AF65-F5344CB8AC3E}">
        <p14:creationId xmlns:p14="http://schemas.microsoft.com/office/powerpoint/2010/main" val="427164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64294" y="1318750"/>
            <a:ext cx="8627706" cy="4235156"/>
          </a:xfrm>
        </p:spPr>
      </p:pic>
      <p:sp>
        <p:nvSpPr>
          <p:cNvPr id="2" name="Title 1"/>
          <p:cNvSpPr>
            <a:spLocks noGrp="1"/>
          </p:cNvSpPr>
          <p:nvPr>
            <p:ph type="ctrTitle" idx="4294967295"/>
          </p:nvPr>
        </p:nvSpPr>
        <p:spPr>
          <a:xfrm>
            <a:off x="895739" y="3046184"/>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474901" cy="1077218"/>
          </a:xfrm>
          <a:prstGeom prst="rect">
            <a:avLst/>
          </a:prstGeom>
        </p:spPr>
        <p:txBody>
          <a:bodyPr wrap="none">
            <a:spAutoFit/>
          </a:bodyPr>
          <a:lstStyle/>
          <a:p>
            <a:r>
              <a:rPr lang="en-US" sz="4400" dirty="0"/>
              <a:t>Prairie Outpost Clinical Data </a:t>
            </a:r>
            <a:r>
              <a:rPr lang="en-US" sz="4400" dirty="0" smtClean="0"/>
              <a:t>Warehouse </a:t>
            </a: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Tree>
    <p:extLst>
      <p:ext uri="{BB962C8B-B14F-4D97-AF65-F5344CB8AC3E}">
        <p14:creationId xmlns:p14="http://schemas.microsoft.com/office/powerpoint/2010/main" val="105472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CDW Strategy: a good framework permits fewer </a:t>
            </a:r>
            <a:r>
              <a:rPr lang="en-US" sz="3800" b="1" dirty="0" err="1" smtClean="0">
                <a:solidFill>
                  <a:srgbClr val="0070C0"/>
                </a:solidFill>
              </a:rPr>
              <a:t>sql</a:t>
            </a:r>
            <a:r>
              <a:rPr lang="en-US" sz="3800" b="1" dirty="0" smtClean="0">
                <a:solidFill>
                  <a:srgbClr val="0070C0"/>
                </a:solidFill>
              </a:rPr>
              <a:t> files per study</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endParaRPr lang="en-US" sz="2400" dirty="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Tree>
    <p:extLst>
      <p:ext uri="{BB962C8B-B14F-4D97-AF65-F5344CB8AC3E}">
        <p14:creationId xmlns:p14="http://schemas.microsoft.com/office/powerpoint/2010/main" val="97443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4383" y="1145787"/>
            <a:ext cx="11199359" cy="1616091"/>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822695" y="6055267"/>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533400"/>
            <a:ext cx="11757660" cy="6217919"/>
          </a:xfrm>
        </p:spPr>
        <p:txBody>
          <a:bodyPr>
            <a:normAutofit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a:t>
            </a:r>
            <a:r>
              <a:rPr lang="en-US" dirty="0" smtClean="0"/>
              <a:t>of departmental </a:t>
            </a:r>
            <a:r>
              <a:rPr lang="en-US" dirty="0" smtClean="0"/>
              <a:t>sources</a:t>
            </a:r>
          </a:p>
          <a:p>
            <a:pPr lvl="1"/>
            <a:r>
              <a:rPr lang="en-US" dirty="0" smtClean="0"/>
              <a:t>Biomedical </a:t>
            </a:r>
            <a:r>
              <a:rPr lang="en-US" dirty="0" smtClean="0"/>
              <a:t>Research Data</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smtClean="0"/>
              <a:t>Vital Records (Health </a:t>
            </a:r>
            <a:r>
              <a:rPr lang="en-US" dirty="0" err="1" smtClean="0"/>
              <a:t>Dept</a:t>
            </a:r>
            <a:r>
              <a:rPr lang="en-US" dirty="0" smtClean="0"/>
              <a:t> of Oklahoma)</a:t>
            </a:r>
            <a:endParaRPr lang="en-US" sz="2800" dirty="0" smtClean="0"/>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smtClean="0"/>
              <a:t>…</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174160" y="6388924"/>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5" name="TextBox 4"/>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6" name="TextBox 5"/>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4" name="TextBox 3"/>
          <p:cNvSpPr txBox="1"/>
          <p:nvPr/>
        </p:nvSpPr>
        <p:spPr>
          <a:xfrm>
            <a:off x="9271190" y="6388924"/>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1072"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580607"/>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pic>
        <p:nvPicPr>
          <p:cNvPr id="10" name="Picture 9"/>
          <p:cNvPicPr>
            <a:picLocks noChangeAspect="1"/>
          </p:cNvPicPr>
          <p:nvPr/>
        </p:nvPicPr>
        <p:blipFill>
          <a:blip r:embed="rId18">
            <a:duotone>
              <a:schemeClr val="accent4">
                <a:shade val="45000"/>
                <a:satMod val="135000"/>
              </a:schemeClr>
              <a:prstClr val="white"/>
            </a:duotone>
          </a:blip>
          <a:stretch>
            <a:fillRect/>
          </a:stretch>
        </p:blipFill>
        <p:spPr>
          <a:xfrm>
            <a:off x="9526390" y="3410918"/>
            <a:ext cx="1859666" cy="1276429"/>
          </a:xfrm>
          <a:prstGeom prst="rect">
            <a:avLst/>
          </a:prstGeom>
        </p:spPr>
      </p:pic>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recruitment and specimen tracking</a:t>
            </a:r>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Surveillance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gridCol w="2134940"/>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352" y="2611465"/>
            <a:ext cx="10515600" cy="821410"/>
          </a:xfrm>
        </p:spPr>
        <p:txBody>
          <a:bodyPr>
            <a:normAutofit fontScale="90000"/>
          </a:bodyPr>
          <a:lstStyle/>
          <a:p>
            <a:pPr algn="ctr"/>
            <a:r>
              <a:rPr lang="en-US" dirty="0" smtClean="0"/>
              <a:t>Thank you</a:t>
            </a:r>
            <a:endParaRPr lang="en-US" dirty="0"/>
          </a:p>
        </p:txBody>
      </p:sp>
      <p:sp>
        <p:nvSpPr>
          <p:cNvPr id="4" name="TextBox 3"/>
          <p:cNvSpPr txBox="1"/>
          <p:nvPr/>
        </p:nvSpPr>
        <p:spPr>
          <a:xfrm>
            <a:off x="0" y="5328356"/>
            <a:ext cx="2941959"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Ashley-Thumann@ouhsc.edu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37366582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xmlns="" val="1022886225"/>
                    </a:ext>
                  </a:extLst>
                </a:gridCol>
                <a:gridCol w="1181705">
                  <a:extLst>
                    <a:ext uri="{9D8B030D-6E8A-4147-A177-3AD203B41FA5}">
                      <a16:colId xmlns:a16="http://schemas.microsoft.com/office/drawing/2014/main" xmlns="" val="2020208361"/>
                    </a:ext>
                  </a:extLst>
                </a:gridCol>
                <a:gridCol w="1181705">
                  <a:extLst>
                    <a:ext uri="{9D8B030D-6E8A-4147-A177-3AD203B41FA5}">
                      <a16:colId xmlns:a16="http://schemas.microsoft.com/office/drawing/2014/main" xmlns=""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xmlns="" val="1356431335"/>
                    </a:ext>
                  </a:extLst>
                </a:gridCol>
                <a:gridCol w="1175819">
                  <a:extLst>
                    <a:ext uri="{9D8B030D-6E8A-4147-A177-3AD203B41FA5}">
                      <a16:colId xmlns:a16="http://schemas.microsoft.com/office/drawing/2014/main" xmlns="" val="4074852346"/>
                    </a:ext>
                  </a:extLst>
                </a:gridCol>
                <a:gridCol w="1175819">
                  <a:extLst>
                    <a:ext uri="{9D8B030D-6E8A-4147-A177-3AD203B41FA5}">
                      <a16:colId xmlns:a16="http://schemas.microsoft.com/office/drawing/2014/main" xmlns=""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xmlns=""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3278</TotalTime>
  <Words>4451</Words>
  <Application>Microsoft Office PowerPoint</Application>
  <PresentationFormat>Widescreen</PresentationFormat>
  <Paragraphs>835</Paragraphs>
  <Slides>75</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PowerPoint Presentation</vt:lpstr>
      <vt:lpstr>PowerPoint Presentation</vt:lpstr>
      <vt:lpstr>Collapsing/Standardizing Med Instructions</vt:lpstr>
      <vt:lpstr>Screening Reports (for outpatients)</vt:lpstr>
      <vt:lpstr>PowerPoint Presentation</vt:lpstr>
      <vt:lpstr>PowerPoint Presentation</vt:lpstr>
      <vt:lpstr>New Participant Enrollment (by Site and Month)</vt:lpstr>
      <vt:lpstr>Enrollment Rate by Institution</vt:lpstr>
      <vt:lpstr>CDW Strategy: don’t overbuild</vt:lpstr>
      <vt:lpstr>CDW Strategy: a good framework permits fewer sql files per study</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Future Applications:  Disease Surveillance</vt:lpstr>
      <vt:lpstr>PowerPoint Presentation</vt:lpstr>
      <vt:lpstr>Future Applications:  Clinical Decision Support</vt:lpstr>
      <vt:lpstr>PowerPoint Presentation</vt:lpstr>
      <vt:lpstr>Thank you</vt:lpstr>
      <vt:lpstr>Extras</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127</cp:revision>
  <dcterms:created xsi:type="dcterms:W3CDTF">2019-06-04T17:44:43Z</dcterms:created>
  <dcterms:modified xsi:type="dcterms:W3CDTF">2019-08-14T23:47:35Z</dcterms:modified>
</cp:coreProperties>
</file>